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80" r:id="rId2"/>
    <p:sldId id="256" r:id="rId3"/>
    <p:sldId id="379" r:id="rId4"/>
    <p:sldId id="302" r:id="rId5"/>
    <p:sldId id="367" r:id="rId6"/>
    <p:sldId id="368" r:id="rId7"/>
    <p:sldId id="369" r:id="rId8"/>
    <p:sldId id="359" r:id="rId9"/>
    <p:sldId id="360" r:id="rId10"/>
    <p:sldId id="370" r:id="rId11"/>
    <p:sldId id="377" r:id="rId12"/>
    <p:sldId id="376" r:id="rId13"/>
    <p:sldId id="375" r:id="rId14"/>
    <p:sldId id="37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965B32-CFC2-4569-9B4E-4800052DB51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E5FC1DC-B589-4804-9DE5-C687CEE0514B}">
      <dgm:prSet/>
      <dgm:spPr/>
      <dgm:t>
        <a:bodyPr/>
        <a:lstStyle/>
        <a:p>
          <a:r>
            <a:rPr lang="en-US"/>
            <a:t>Write basic pipeline or reuse a previous one</a:t>
          </a:r>
        </a:p>
      </dgm:t>
    </dgm:pt>
    <dgm:pt modelId="{CCD5C863-ABDE-414A-A4BF-850DF2A49E82}" type="parTrans" cxnId="{F0F48E11-7FD0-4103-91DF-5D200DD088A3}">
      <dgm:prSet/>
      <dgm:spPr/>
      <dgm:t>
        <a:bodyPr/>
        <a:lstStyle/>
        <a:p>
          <a:endParaRPr lang="en-US"/>
        </a:p>
      </dgm:t>
    </dgm:pt>
    <dgm:pt modelId="{D1C826F3-EE6C-4ACB-B4CD-AE07EFC10861}" type="sibTrans" cxnId="{F0F48E11-7FD0-4103-91DF-5D200DD088A3}">
      <dgm:prSet/>
      <dgm:spPr/>
      <dgm:t>
        <a:bodyPr/>
        <a:lstStyle/>
        <a:p>
          <a:endParaRPr lang="en-US"/>
        </a:p>
      </dgm:t>
    </dgm:pt>
    <dgm:pt modelId="{6DA99870-8651-4BBA-B9D5-D824271364A2}">
      <dgm:prSet/>
      <dgm:spPr/>
      <dgm:t>
        <a:bodyPr/>
        <a:lstStyle/>
        <a:p>
          <a:r>
            <a:rPr lang="en-US"/>
            <a:t>Define a very simple model for experiments</a:t>
          </a:r>
        </a:p>
      </dgm:t>
    </dgm:pt>
    <dgm:pt modelId="{CBA8375F-E6F8-418A-8906-B739933B5035}" type="parTrans" cxnId="{A0C0AA2E-AE18-49E7-99A2-15837137F816}">
      <dgm:prSet/>
      <dgm:spPr/>
      <dgm:t>
        <a:bodyPr/>
        <a:lstStyle/>
        <a:p>
          <a:endParaRPr lang="en-US"/>
        </a:p>
      </dgm:t>
    </dgm:pt>
    <dgm:pt modelId="{D94DC506-4192-4860-BC59-0C90959BA0B8}" type="sibTrans" cxnId="{A0C0AA2E-AE18-49E7-99A2-15837137F816}">
      <dgm:prSet/>
      <dgm:spPr/>
      <dgm:t>
        <a:bodyPr/>
        <a:lstStyle/>
        <a:p>
          <a:endParaRPr lang="en-US"/>
        </a:p>
      </dgm:t>
    </dgm:pt>
    <dgm:pt modelId="{56CB5740-5471-43B0-9FF6-1067EE634F2C}">
      <dgm:prSet/>
      <dgm:spPr/>
      <dgm:t>
        <a:bodyPr/>
        <a:lstStyle/>
        <a:p>
          <a:r>
            <a:rPr lang="en-US"/>
            <a:t>Starting with an interpretable model makes debugging easier. </a:t>
          </a:r>
        </a:p>
      </dgm:t>
    </dgm:pt>
    <dgm:pt modelId="{D5D82ACD-93CC-4292-AFEB-4ACD7DD601F6}" type="parTrans" cxnId="{F9AA95CE-9115-4AD1-9CE5-C897E41EB64B}">
      <dgm:prSet/>
      <dgm:spPr/>
      <dgm:t>
        <a:bodyPr/>
        <a:lstStyle/>
        <a:p>
          <a:endParaRPr lang="en-US"/>
        </a:p>
      </dgm:t>
    </dgm:pt>
    <dgm:pt modelId="{5F59332C-5B09-4F38-B1AE-EC00E8E19AFE}" type="sibTrans" cxnId="{F9AA95CE-9115-4AD1-9CE5-C897E41EB64B}">
      <dgm:prSet/>
      <dgm:spPr/>
      <dgm:t>
        <a:bodyPr/>
        <a:lstStyle/>
        <a:p>
          <a:endParaRPr lang="en-US"/>
        </a:p>
      </dgm:t>
    </dgm:pt>
    <dgm:pt modelId="{1AD09E81-C8D2-438D-97D8-8A12EC9C8BF0}">
      <dgm:prSet/>
      <dgm:spPr/>
      <dgm:t>
        <a:bodyPr/>
        <a:lstStyle/>
        <a:p>
          <a:r>
            <a:rPr lang="en-US"/>
            <a:t>Make metrics design and implementation a priority. </a:t>
          </a:r>
        </a:p>
      </dgm:t>
    </dgm:pt>
    <dgm:pt modelId="{B4C131BA-A251-4DC2-A21C-6C9E31FD3BFF}" type="parTrans" cxnId="{1F047454-AC04-41B0-ABE8-70F61F756E8E}">
      <dgm:prSet/>
      <dgm:spPr/>
      <dgm:t>
        <a:bodyPr/>
        <a:lstStyle/>
        <a:p>
          <a:endParaRPr lang="en-US"/>
        </a:p>
      </dgm:t>
    </dgm:pt>
    <dgm:pt modelId="{23311366-D03D-4414-BBB0-CEAC5A671190}" type="sibTrans" cxnId="{1F047454-AC04-41B0-ABE8-70F61F756E8E}">
      <dgm:prSet/>
      <dgm:spPr/>
      <dgm:t>
        <a:bodyPr/>
        <a:lstStyle/>
        <a:p>
          <a:endParaRPr lang="en-US"/>
        </a:p>
      </dgm:t>
    </dgm:pt>
    <dgm:pt modelId="{CD1114DD-70C0-4319-A877-2E34553F3B90}" type="pres">
      <dgm:prSet presAssocID="{46965B32-CFC2-4569-9B4E-4800052DB51A}" presName="root" presStyleCnt="0">
        <dgm:presLayoutVars>
          <dgm:dir/>
          <dgm:resizeHandles val="exact"/>
        </dgm:presLayoutVars>
      </dgm:prSet>
      <dgm:spPr/>
    </dgm:pt>
    <dgm:pt modelId="{74C1EC62-A5CE-4B41-9DFF-142C179ABFF2}" type="pres">
      <dgm:prSet presAssocID="{3E5FC1DC-B589-4804-9DE5-C687CEE0514B}" presName="compNode" presStyleCnt="0"/>
      <dgm:spPr/>
    </dgm:pt>
    <dgm:pt modelId="{42F00EAD-66F8-48D4-A83A-28A07E6775E1}" type="pres">
      <dgm:prSet presAssocID="{3E5FC1DC-B589-4804-9DE5-C687CEE0514B}" presName="bgRect" presStyleLbl="bgShp" presStyleIdx="0" presStyleCnt="4"/>
      <dgm:spPr/>
    </dgm:pt>
    <dgm:pt modelId="{28E56A79-8D28-4FC2-B6E6-E692E20BBF6E}" type="pres">
      <dgm:prSet presAssocID="{3E5FC1DC-B589-4804-9DE5-C687CEE051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907EECA9-6F22-4885-98BE-37A5F2E55469}" type="pres">
      <dgm:prSet presAssocID="{3E5FC1DC-B589-4804-9DE5-C687CEE0514B}" presName="spaceRect" presStyleCnt="0"/>
      <dgm:spPr/>
    </dgm:pt>
    <dgm:pt modelId="{2FBB6937-05B3-41E0-B2DE-A07F326CCEF5}" type="pres">
      <dgm:prSet presAssocID="{3E5FC1DC-B589-4804-9DE5-C687CEE0514B}" presName="parTx" presStyleLbl="revTx" presStyleIdx="0" presStyleCnt="4">
        <dgm:presLayoutVars>
          <dgm:chMax val="0"/>
          <dgm:chPref val="0"/>
        </dgm:presLayoutVars>
      </dgm:prSet>
      <dgm:spPr/>
    </dgm:pt>
    <dgm:pt modelId="{0DD3E397-19F6-4493-A77C-C438A67C7CFB}" type="pres">
      <dgm:prSet presAssocID="{D1C826F3-EE6C-4ACB-B4CD-AE07EFC10861}" presName="sibTrans" presStyleCnt="0"/>
      <dgm:spPr/>
    </dgm:pt>
    <dgm:pt modelId="{7790E17C-201B-4712-AC1A-D0D43A46B38E}" type="pres">
      <dgm:prSet presAssocID="{6DA99870-8651-4BBA-B9D5-D824271364A2}" presName="compNode" presStyleCnt="0"/>
      <dgm:spPr/>
    </dgm:pt>
    <dgm:pt modelId="{45C327E4-5175-41E7-8756-FF1574FE636D}" type="pres">
      <dgm:prSet presAssocID="{6DA99870-8651-4BBA-B9D5-D824271364A2}" presName="bgRect" presStyleLbl="bgShp" presStyleIdx="1" presStyleCnt="4"/>
      <dgm:spPr/>
    </dgm:pt>
    <dgm:pt modelId="{8AE133F3-9CF3-4BCB-818E-C1EF328049CE}" type="pres">
      <dgm:prSet presAssocID="{6DA99870-8651-4BBA-B9D5-D824271364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t"/>
        </a:ext>
      </dgm:extLst>
    </dgm:pt>
    <dgm:pt modelId="{2BC2F4F0-99A6-482A-AC2C-EEAA8766FB76}" type="pres">
      <dgm:prSet presAssocID="{6DA99870-8651-4BBA-B9D5-D824271364A2}" presName="spaceRect" presStyleCnt="0"/>
      <dgm:spPr/>
    </dgm:pt>
    <dgm:pt modelId="{8926F198-8E11-4BA0-AF8D-A63C57D79473}" type="pres">
      <dgm:prSet presAssocID="{6DA99870-8651-4BBA-B9D5-D824271364A2}" presName="parTx" presStyleLbl="revTx" presStyleIdx="1" presStyleCnt="4">
        <dgm:presLayoutVars>
          <dgm:chMax val="0"/>
          <dgm:chPref val="0"/>
        </dgm:presLayoutVars>
      </dgm:prSet>
      <dgm:spPr/>
    </dgm:pt>
    <dgm:pt modelId="{E79B4745-73A8-4008-81A9-FFE50D9A14E6}" type="pres">
      <dgm:prSet presAssocID="{D94DC506-4192-4860-BC59-0C90959BA0B8}" presName="sibTrans" presStyleCnt="0"/>
      <dgm:spPr/>
    </dgm:pt>
    <dgm:pt modelId="{E0DE8517-6E7C-4685-B8B5-ADF6D2FE692A}" type="pres">
      <dgm:prSet presAssocID="{56CB5740-5471-43B0-9FF6-1067EE634F2C}" presName="compNode" presStyleCnt="0"/>
      <dgm:spPr/>
    </dgm:pt>
    <dgm:pt modelId="{1A031EAC-AA04-4B56-B0DA-3ADCAAD2DD66}" type="pres">
      <dgm:prSet presAssocID="{56CB5740-5471-43B0-9FF6-1067EE634F2C}" presName="bgRect" presStyleLbl="bgShp" presStyleIdx="2" presStyleCnt="4"/>
      <dgm:spPr/>
    </dgm:pt>
    <dgm:pt modelId="{7F30E21F-65EE-462B-9A29-77B870695EFB}" type="pres">
      <dgm:prSet presAssocID="{56CB5740-5471-43B0-9FF6-1067EE634F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3EB2582B-A81E-4A07-A213-B26B26E79D11}" type="pres">
      <dgm:prSet presAssocID="{56CB5740-5471-43B0-9FF6-1067EE634F2C}" presName="spaceRect" presStyleCnt="0"/>
      <dgm:spPr/>
    </dgm:pt>
    <dgm:pt modelId="{202C25CE-D4AE-49EF-82BF-4D7B4F0967DE}" type="pres">
      <dgm:prSet presAssocID="{56CB5740-5471-43B0-9FF6-1067EE634F2C}" presName="parTx" presStyleLbl="revTx" presStyleIdx="2" presStyleCnt="4">
        <dgm:presLayoutVars>
          <dgm:chMax val="0"/>
          <dgm:chPref val="0"/>
        </dgm:presLayoutVars>
      </dgm:prSet>
      <dgm:spPr/>
    </dgm:pt>
    <dgm:pt modelId="{EF5EA30A-98F2-4109-B0BC-2D1A73232F16}" type="pres">
      <dgm:prSet presAssocID="{5F59332C-5B09-4F38-B1AE-EC00E8E19AFE}" presName="sibTrans" presStyleCnt="0"/>
      <dgm:spPr/>
    </dgm:pt>
    <dgm:pt modelId="{B0381E61-40BC-4244-BA8A-41EF04A2B1E0}" type="pres">
      <dgm:prSet presAssocID="{1AD09E81-C8D2-438D-97D8-8A12EC9C8BF0}" presName="compNode" presStyleCnt="0"/>
      <dgm:spPr/>
    </dgm:pt>
    <dgm:pt modelId="{9426BC80-7680-456B-BF4D-091E9AF9580B}" type="pres">
      <dgm:prSet presAssocID="{1AD09E81-C8D2-438D-97D8-8A12EC9C8BF0}" presName="bgRect" presStyleLbl="bgShp" presStyleIdx="3" presStyleCnt="4"/>
      <dgm:spPr/>
    </dgm:pt>
    <dgm:pt modelId="{25EB5A50-7E08-416A-9B9C-188A16DA6237}" type="pres">
      <dgm:prSet presAssocID="{1AD09E81-C8D2-438D-97D8-8A12EC9C8BF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A1FD5F30-9272-441A-90A7-BAA9E09C5602}" type="pres">
      <dgm:prSet presAssocID="{1AD09E81-C8D2-438D-97D8-8A12EC9C8BF0}" presName="spaceRect" presStyleCnt="0"/>
      <dgm:spPr/>
    </dgm:pt>
    <dgm:pt modelId="{2C8E340D-56DE-4A57-AEB3-D8FADE1D3502}" type="pres">
      <dgm:prSet presAssocID="{1AD09E81-C8D2-438D-97D8-8A12EC9C8BF0}" presName="parTx" presStyleLbl="revTx" presStyleIdx="3" presStyleCnt="4">
        <dgm:presLayoutVars>
          <dgm:chMax val="0"/>
          <dgm:chPref val="0"/>
        </dgm:presLayoutVars>
      </dgm:prSet>
      <dgm:spPr/>
    </dgm:pt>
  </dgm:ptLst>
  <dgm:cxnLst>
    <dgm:cxn modelId="{F0F48E11-7FD0-4103-91DF-5D200DD088A3}" srcId="{46965B32-CFC2-4569-9B4E-4800052DB51A}" destId="{3E5FC1DC-B589-4804-9DE5-C687CEE0514B}" srcOrd="0" destOrd="0" parTransId="{CCD5C863-ABDE-414A-A4BF-850DF2A49E82}" sibTransId="{D1C826F3-EE6C-4ACB-B4CD-AE07EFC10861}"/>
    <dgm:cxn modelId="{A0C0AA2E-AE18-49E7-99A2-15837137F816}" srcId="{46965B32-CFC2-4569-9B4E-4800052DB51A}" destId="{6DA99870-8651-4BBA-B9D5-D824271364A2}" srcOrd="1" destOrd="0" parTransId="{CBA8375F-E6F8-418A-8906-B739933B5035}" sibTransId="{D94DC506-4192-4860-BC59-0C90959BA0B8}"/>
    <dgm:cxn modelId="{BAF0A134-9E0A-43D6-8B32-7C84A3F5EA27}" type="presOf" srcId="{1AD09E81-C8D2-438D-97D8-8A12EC9C8BF0}" destId="{2C8E340D-56DE-4A57-AEB3-D8FADE1D3502}" srcOrd="0" destOrd="0" presId="urn:microsoft.com/office/officeart/2018/2/layout/IconVerticalSolidList"/>
    <dgm:cxn modelId="{729F864F-07B8-4816-B34D-0BF2EA77AAFB}" type="presOf" srcId="{3E5FC1DC-B589-4804-9DE5-C687CEE0514B}" destId="{2FBB6937-05B3-41E0-B2DE-A07F326CCEF5}" srcOrd="0" destOrd="0" presId="urn:microsoft.com/office/officeart/2018/2/layout/IconVerticalSolidList"/>
    <dgm:cxn modelId="{1F047454-AC04-41B0-ABE8-70F61F756E8E}" srcId="{46965B32-CFC2-4569-9B4E-4800052DB51A}" destId="{1AD09E81-C8D2-438D-97D8-8A12EC9C8BF0}" srcOrd="3" destOrd="0" parTransId="{B4C131BA-A251-4DC2-A21C-6C9E31FD3BFF}" sibTransId="{23311366-D03D-4414-BBB0-CEAC5A671190}"/>
    <dgm:cxn modelId="{32A618A6-A32C-4DB1-9F09-A2E55697BC5A}" type="presOf" srcId="{46965B32-CFC2-4569-9B4E-4800052DB51A}" destId="{CD1114DD-70C0-4319-A877-2E34553F3B90}" srcOrd="0" destOrd="0" presId="urn:microsoft.com/office/officeart/2018/2/layout/IconVerticalSolidList"/>
    <dgm:cxn modelId="{93AA3FB8-09AE-4092-AE21-DB89E83EF3C9}" type="presOf" srcId="{6DA99870-8651-4BBA-B9D5-D824271364A2}" destId="{8926F198-8E11-4BA0-AF8D-A63C57D79473}" srcOrd="0" destOrd="0" presId="urn:microsoft.com/office/officeart/2018/2/layout/IconVerticalSolidList"/>
    <dgm:cxn modelId="{F9AA95CE-9115-4AD1-9CE5-C897E41EB64B}" srcId="{46965B32-CFC2-4569-9B4E-4800052DB51A}" destId="{56CB5740-5471-43B0-9FF6-1067EE634F2C}" srcOrd="2" destOrd="0" parTransId="{D5D82ACD-93CC-4292-AFEB-4ACD7DD601F6}" sibTransId="{5F59332C-5B09-4F38-B1AE-EC00E8E19AFE}"/>
    <dgm:cxn modelId="{6BD761E9-C2DC-4A91-8E41-A485AD2FEABD}" type="presOf" srcId="{56CB5740-5471-43B0-9FF6-1067EE634F2C}" destId="{202C25CE-D4AE-49EF-82BF-4D7B4F0967DE}" srcOrd="0" destOrd="0" presId="urn:microsoft.com/office/officeart/2018/2/layout/IconVerticalSolidList"/>
    <dgm:cxn modelId="{FD9219C9-23E5-47E6-9EED-B74FF8A15397}" type="presParOf" srcId="{CD1114DD-70C0-4319-A877-2E34553F3B90}" destId="{74C1EC62-A5CE-4B41-9DFF-142C179ABFF2}" srcOrd="0" destOrd="0" presId="urn:microsoft.com/office/officeart/2018/2/layout/IconVerticalSolidList"/>
    <dgm:cxn modelId="{5B47C400-CC15-4C6B-A8C7-49DDF6F34291}" type="presParOf" srcId="{74C1EC62-A5CE-4B41-9DFF-142C179ABFF2}" destId="{42F00EAD-66F8-48D4-A83A-28A07E6775E1}" srcOrd="0" destOrd="0" presId="urn:microsoft.com/office/officeart/2018/2/layout/IconVerticalSolidList"/>
    <dgm:cxn modelId="{E6C8B288-70CB-4F21-AE3C-E901685F7F6B}" type="presParOf" srcId="{74C1EC62-A5CE-4B41-9DFF-142C179ABFF2}" destId="{28E56A79-8D28-4FC2-B6E6-E692E20BBF6E}" srcOrd="1" destOrd="0" presId="urn:microsoft.com/office/officeart/2018/2/layout/IconVerticalSolidList"/>
    <dgm:cxn modelId="{C7B294E6-78F4-4C0B-ADB7-2BDBA334783B}" type="presParOf" srcId="{74C1EC62-A5CE-4B41-9DFF-142C179ABFF2}" destId="{907EECA9-6F22-4885-98BE-37A5F2E55469}" srcOrd="2" destOrd="0" presId="urn:microsoft.com/office/officeart/2018/2/layout/IconVerticalSolidList"/>
    <dgm:cxn modelId="{8FF13B67-F2AC-4908-A564-2B81189BEE30}" type="presParOf" srcId="{74C1EC62-A5CE-4B41-9DFF-142C179ABFF2}" destId="{2FBB6937-05B3-41E0-B2DE-A07F326CCEF5}" srcOrd="3" destOrd="0" presId="urn:microsoft.com/office/officeart/2018/2/layout/IconVerticalSolidList"/>
    <dgm:cxn modelId="{DF2A368C-71E3-4BD6-9A31-61E9420BD8F3}" type="presParOf" srcId="{CD1114DD-70C0-4319-A877-2E34553F3B90}" destId="{0DD3E397-19F6-4493-A77C-C438A67C7CFB}" srcOrd="1" destOrd="0" presId="urn:microsoft.com/office/officeart/2018/2/layout/IconVerticalSolidList"/>
    <dgm:cxn modelId="{12467C33-42A2-43EB-91F0-D4E524764E90}" type="presParOf" srcId="{CD1114DD-70C0-4319-A877-2E34553F3B90}" destId="{7790E17C-201B-4712-AC1A-D0D43A46B38E}" srcOrd="2" destOrd="0" presId="urn:microsoft.com/office/officeart/2018/2/layout/IconVerticalSolidList"/>
    <dgm:cxn modelId="{E26FCCAA-6099-4DBE-8613-670C25115117}" type="presParOf" srcId="{7790E17C-201B-4712-AC1A-D0D43A46B38E}" destId="{45C327E4-5175-41E7-8756-FF1574FE636D}" srcOrd="0" destOrd="0" presId="urn:microsoft.com/office/officeart/2018/2/layout/IconVerticalSolidList"/>
    <dgm:cxn modelId="{517B8247-D5DD-4F3E-B017-6A8BB96C86FC}" type="presParOf" srcId="{7790E17C-201B-4712-AC1A-D0D43A46B38E}" destId="{8AE133F3-9CF3-4BCB-818E-C1EF328049CE}" srcOrd="1" destOrd="0" presId="urn:microsoft.com/office/officeart/2018/2/layout/IconVerticalSolidList"/>
    <dgm:cxn modelId="{0DF28208-9698-4967-B460-7F13B39273D5}" type="presParOf" srcId="{7790E17C-201B-4712-AC1A-D0D43A46B38E}" destId="{2BC2F4F0-99A6-482A-AC2C-EEAA8766FB76}" srcOrd="2" destOrd="0" presId="urn:microsoft.com/office/officeart/2018/2/layout/IconVerticalSolidList"/>
    <dgm:cxn modelId="{10C71AA3-1A47-4519-AC3A-0EB60FB8B376}" type="presParOf" srcId="{7790E17C-201B-4712-AC1A-D0D43A46B38E}" destId="{8926F198-8E11-4BA0-AF8D-A63C57D79473}" srcOrd="3" destOrd="0" presId="urn:microsoft.com/office/officeart/2018/2/layout/IconVerticalSolidList"/>
    <dgm:cxn modelId="{D2C64F0C-F91A-4777-8A4A-529A1B392FA6}" type="presParOf" srcId="{CD1114DD-70C0-4319-A877-2E34553F3B90}" destId="{E79B4745-73A8-4008-81A9-FFE50D9A14E6}" srcOrd="3" destOrd="0" presId="urn:microsoft.com/office/officeart/2018/2/layout/IconVerticalSolidList"/>
    <dgm:cxn modelId="{C0C6E471-D08C-4E37-B5C8-F6AC30DA9FF9}" type="presParOf" srcId="{CD1114DD-70C0-4319-A877-2E34553F3B90}" destId="{E0DE8517-6E7C-4685-B8B5-ADF6D2FE692A}" srcOrd="4" destOrd="0" presId="urn:microsoft.com/office/officeart/2018/2/layout/IconVerticalSolidList"/>
    <dgm:cxn modelId="{DE2D5DE4-2594-4D27-A3BC-63E8257776CB}" type="presParOf" srcId="{E0DE8517-6E7C-4685-B8B5-ADF6D2FE692A}" destId="{1A031EAC-AA04-4B56-B0DA-3ADCAAD2DD66}" srcOrd="0" destOrd="0" presId="urn:microsoft.com/office/officeart/2018/2/layout/IconVerticalSolidList"/>
    <dgm:cxn modelId="{9FE92B07-521C-4BA3-B9F7-4C56110C183E}" type="presParOf" srcId="{E0DE8517-6E7C-4685-B8B5-ADF6D2FE692A}" destId="{7F30E21F-65EE-462B-9A29-77B870695EFB}" srcOrd="1" destOrd="0" presId="urn:microsoft.com/office/officeart/2018/2/layout/IconVerticalSolidList"/>
    <dgm:cxn modelId="{8FD084D9-5F57-4FF9-809F-517E345F8AA4}" type="presParOf" srcId="{E0DE8517-6E7C-4685-B8B5-ADF6D2FE692A}" destId="{3EB2582B-A81E-4A07-A213-B26B26E79D11}" srcOrd="2" destOrd="0" presId="urn:microsoft.com/office/officeart/2018/2/layout/IconVerticalSolidList"/>
    <dgm:cxn modelId="{3C782C93-1C8D-424C-BC5E-30A12288E1F6}" type="presParOf" srcId="{E0DE8517-6E7C-4685-B8B5-ADF6D2FE692A}" destId="{202C25CE-D4AE-49EF-82BF-4D7B4F0967DE}" srcOrd="3" destOrd="0" presId="urn:microsoft.com/office/officeart/2018/2/layout/IconVerticalSolidList"/>
    <dgm:cxn modelId="{28E41AEB-8D3C-4F47-94FF-6BF565EF3745}" type="presParOf" srcId="{CD1114DD-70C0-4319-A877-2E34553F3B90}" destId="{EF5EA30A-98F2-4109-B0BC-2D1A73232F16}" srcOrd="5" destOrd="0" presId="urn:microsoft.com/office/officeart/2018/2/layout/IconVerticalSolidList"/>
    <dgm:cxn modelId="{123FCC92-EC01-4B9F-BD3E-EFE8E6171AF1}" type="presParOf" srcId="{CD1114DD-70C0-4319-A877-2E34553F3B90}" destId="{B0381E61-40BC-4244-BA8A-41EF04A2B1E0}" srcOrd="6" destOrd="0" presId="urn:microsoft.com/office/officeart/2018/2/layout/IconVerticalSolidList"/>
    <dgm:cxn modelId="{12673471-0485-4404-9A83-BE5025AA3F29}" type="presParOf" srcId="{B0381E61-40BC-4244-BA8A-41EF04A2B1E0}" destId="{9426BC80-7680-456B-BF4D-091E9AF9580B}" srcOrd="0" destOrd="0" presId="urn:microsoft.com/office/officeart/2018/2/layout/IconVerticalSolidList"/>
    <dgm:cxn modelId="{59C5C093-E2FC-4902-9260-AC80AA46F37D}" type="presParOf" srcId="{B0381E61-40BC-4244-BA8A-41EF04A2B1E0}" destId="{25EB5A50-7E08-416A-9B9C-188A16DA6237}" srcOrd="1" destOrd="0" presId="urn:microsoft.com/office/officeart/2018/2/layout/IconVerticalSolidList"/>
    <dgm:cxn modelId="{A59C9423-7F08-4C42-91F0-3FC7006B29B5}" type="presParOf" srcId="{B0381E61-40BC-4244-BA8A-41EF04A2B1E0}" destId="{A1FD5F30-9272-441A-90A7-BAA9E09C5602}" srcOrd="2" destOrd="0" presId="urn:microsoft.com/office/officeart/2018/2/layout/IconVerticalSolidList"/>
    <dgm:cxn modelId="{9ACA809B-5CF9-44D4-906C-885FDCBDAB1E}" type="presParOf" srcId="{B0381E61-40BC-4244-BA8A-41EF04A2B1E0}" destId="{2C8E340D-56DE-4A57-AEB3-D8FADE1D35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00EAD-66F8-48D4-A83A-28A07E6775E1}">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56A79-8D28-4FC2-B6E6-E692E20BBF6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BB6937-05B3-41E0-B2DE-A07F326CCEF5}">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Write basic pipeline or reuse a previous one</a:t>
          </a:r>
        </a:p>
      </dsp:txBody>
      <dsp:txXfrm>
        <a:off x="1374223" y="2347"/>
        <a:ext cx="4874176" cy="1189803"/>
      </dsp:txXfrm>
    </dsp:sp>
    <dsp:sp modelId="{45C327E4-5175-41E7-8756-FF1574FE636D}">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E133F3-9CF3-4BCB-818E-C1EF328049CE}">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26F198-8E11-4BA0-AF8D-A63C57D79473}">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Define a very simple model for experiments</a:t>
          </a:r>
        </a:p>
      </dsp:txBody>
      <dsp:txXfrm>
        <a:off x="1374223" y="1489602"/>
        <a:ext cx="4874176" cy="1189803"/>
      </dsp:txXfrm>
    </dsp:sp>
    <dsp:sp modelId="{1A031EAC-AA04-4B56-B0DA-3ADCAAD2DD66}">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30E21F-65EE-462B-9A29-77B870695EFB}">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2C25CE-D4AE-49EF-82BF-4D7B4F0967DE}">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Starting with an interpretable model makes debugging easier. </a:t>
          </a:r>
        </a:p>
      </dsp:txBody>
      <dsp:txXfrm>
        <a:off x="1374223" y="2976856"/>
        <a:ext cx="4874176" cy="1189803"/>
      </dsp:txXfrm>
    </dsp:sp>
    <dsp:sp modelId="{9426BC80-7680-456B-BF4D-091E9AF9580B}">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EB5A50-7E08-416A-9B9C-188A16DA6237}">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8E340D-56DE-4A57-AEB3-D8FADE1D3502}">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Make metrics design and implementation a priority. </a:t>
          </a:r>
        </a:p>
      </dsp:txBody>
      <dsp:txXfrm>
        <a:off x="1374223" y="4464111"/>
        <a:ext cx="4874176" cy="11898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8F53-2B7A-402D-B2F6-D10B40B074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B3E60F-B20A-4594-81E1-8ACA83B2E9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B8A17B-B66A-4B65-B0DF-19C650751B53}"/>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5" name="Footer Placeholder 4">
            <a:extLst>
              <a:ext uri="{FF2B5EF4-FFF2-40B4-BE49-F238E27FC236}">
                <a16:creationId xmlns:a16="http://schemas.microsoft.com/office/drawing/2014/main" id="{0146022D-57E5-4A65-AAE9-7D60E87D6A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527B8B-541E-4966-BE21-3094754960E6}"/>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113203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3A1C-4C5B-423A-90BB-8C19195E8C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8DDF4D-32C1-48E1-95F6-35C09EF9A5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B52BD0-563D-4B85-AB00-C48D9C5890C6}"/>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5" name="Footer Placeholder 4">
            <a:extLst>
              <a:ext uri="{FF2B5EF4-FFF2-40B4-BE49-F238E27FC236}">
                <a16:creationId xmlns:a16="http://schemas.microsoft.com/office/drawing/2014/main" id="{029A7462-C90B-4C9D-861B-079EFB5FEB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9858FB-9AD9-4963-A22E-83C9BD7E0EC2}"/>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3145642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7D1B15-DADD-402D-8D7F-8442A93D8A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A197DC-FB6C-4ADF-8055-74DAA6C4DC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DFE525-3BD7-408F-83EB-359EC06A862E}"/>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5" name="Footer Placeholder 4">
            <a:extLst>
              <a:ext uri="{FF2B5EF4-FFF2-40B4-BE49-F238E27FC236}">
                <a16:creationId xmlns:a16="http://schemas.microsoft.com/office/drawing/2014/main" id="{94D715D2-2BC3-4449-A27D-2B84CB97A7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AC62B2-64EE-4403-AD69-7E298138DE97}"/>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207532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38BE-37CB-46FB-A1F7-BDD3A349E1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3C0F453-102E-4C00-9DAD-D3E37E5C26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D9A187-E0E4-407C-B21C-F077C40343CF}"/>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5" name="Footer Placeholder 4">
            <a:extLst>
              <a:ext uri="{FF2B5EF4-FFF2-40B4-BE49-F238E27FC236}">
                <a16:creationId xmlns:a16="http://schemas.microsoft.com/office/drawing/2014/main" id="{7E6C74E4-9524-4D5B-B5BE-A288799C31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ECDB19-37F7-4CC0-926A-4166EE027BAC}"/>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2131871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76FE7-125D-41F0-A10C-0DB39E8EAB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8EBA5B-E042-4C5A-A4B7-B33F18ADA6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FE6737-6486-4A2D-B7D1-5545DBC76592}"/>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5" name="Footer Placeholder 4">
            <a:extLst>
              <a:ext uri="{FF2B5EF4-FFF2-40B4-BE49-F238E27FC236}">
                <a16:creationId xmlns:a16="http://schemas.microsoft.com/office/drawing/2014/main" id="{C1D7A404-15AD-4470-8506-760DA716CA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C4BCC2-AF40-4260-A661-F9A0EA4110B3}"/>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1724050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F540-9003-4846-B55D-E4FD64D118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E8B338-1934-4C79-BC3A-C1174E142A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C15193E-39F8-4D4F-9590-5E71788B15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EB9BAD9-FA65-4774-95C1-406F5ECC870F}"/>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6" name="Footer Placeholder 5">
            <a:extLst>
              <a:ext uri="{FF2B5EF4-FFF2-40B4-BE49-F238E27FC236}">
                <a16:creationId xmlns:a16="http://schemas.microsoft.com/office/drawing/2014/main" id="{1BA0B5EB-01A4-433E-A157-A9D87EE00E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D9099F-07BE-4136-93F8-413A24F130AC}"/>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265012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83B0-D7F4-47B9-90A6-53C9B33238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40B086-EEC8-4A78-8E5A-43CB086848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B5A317-86EC-452B-8657-44C9199FF3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A9D6B2-8B57-444E-B0E5-FDC267C7B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9BF51-5B65-4EA9-A37D-98D2E6C81F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F043D2-6A3B-4007-AA4E-90E5D69430D4}"/>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8" name="Footer Placeholder 7">
            <a:extLst>
              <a:ext uri="{FF2B5EF4-FFF2-40B4-BE49-F238E27FC236}">
                <a16:creationId xmlns:a16="http://schemas.microsoft.com/office/drawing/2014/main" id="{7AF9FDB2-C6B7-422B-A481-FD2047069FE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B1A553-3833-42A8-BF31-EA95A2288D77}"/>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3595238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314E-4662-42BB-ADDA-78F14C2803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B6BE74-585F-4B7F-A460-C9A6FDA7971E}"/>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4" name="Footer Placeholder 3">
            <a:extLst>
              <a:ext uri="{FF2B5EF4-FFF2-40B4-BE49-F238E27FC236}">
                <a16:creationId xmlns:a16="http://schemas.microsoft.com/office/drawing/2014/main" id="{68F2E41F-12C5-48C1-AC23-8065AFA25CE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D413B3-B843-4222-8BC3-6E7941430025}"/>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4006850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1E278D-3F43-4887-B368-C514933FDCE7}"/>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3" name="Footer Placeholder 2">
            <a:extLst>
              <a:ext uri="{FF2B5EF4-FFF2-40B4-BE49-F238E27FC236}">
                <a16:creationId xmlns:a16="http://schemas.microsoft.com/office/drawing/2014/main" id="{B8ADF00B-F6BE-4171-8DAC-714FC20336D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79EE9F6-D0B4-4DA9-8487-FC82637AAB25}"/>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3192356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6DCE-5C55-4C4C-870B-7259658CD5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9D86307-4204-4004-BB45-FEFCA3E372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B10981-FEC6-40C6-9F6A-A5E44C40E0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D6B8A-FFFE-4DF0-B735-5EF864DE6196}"/>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6" name="Footer Placeholder 5">
            <a:extLst>
              <a:ext uri="{FF2B5EF4-FFF2-40B4-BE49-F238E27FC236}">
                <a16:creationId xmlns:a16="http://schemas.microsoft.com/office/drawing/2014/main" id="{CE298AA8-B638-409A-9063-199FD69604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45A735-F520-4C77-B6CE-0615A5E4C662}"/>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98737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EAB0-255C-408A-A82C-91BE4BF19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F53E46-5C8F-404E-B669-E53A4A6043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C7DD792-DBE5-4BAC-A459-B2133BCA5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2E945D-C4E6-463A-B81F-DA14DD5A66C0}"/>
              </a:ext>
            </a:extLst>
          </p:cNvPr>
          <p:cNvSpPr>
            <a:spLocks noGrp="1"/>
          </p:cNvSpPr>
          <p:nvPr>
            <p:ph type="dt" sz="half" idx="10"/>
          </p:nvPr>
        </p:nvSpPr>
        <p:spPr/>
        <p:txBody>
          <a:bodyPr/>
          <a:lstStyle/>
          <a:p>
            <a:fld id="{E46C0CBD-4759-4D0E-970C-A1C7FB65652C}" type="datetimeFigureOut">
              <a:rPr lang="en-IN" smtClean="0"/>
              <a:t>11-07-2020</a:t>
            </a:fld>
            <a:endParaRPr lang="en-IN"/>
          </a:p>
        </p:txBody>
      </p:sp>
      <p:sp>
        <p:nvSpPr>
          <p:cNvPr id="6" name="Footer Placeholder 5">
            <a:extLst>
              <a:ext uri="{FF2B5EF4-FFF2-40B4-BE49-F238E27FC236}">
                <a16:creationId xmlns:a16="http://schemas.microsoft.com/office/drawing/2014/main" id="{B67560BD-C986-4134-A322-525EF19BC2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D16E91-3C07-4A21-8320-9B8A63311BA7}"/>
              </a:ext>
            </a:extLst>
          </p:cNvPr>
          <p:cNvSpPr>
            <a:spLocks noGrp="1"/>
          </p:cNvSpPr>
          <p:nvPr>
            <p:ph type="sldNum" sz="quarter" idx="12"/>
          </p:nvPr>
        </p:nvSpPr>
        <p:spPr/>
        <p:txBody>
          <a:bodyPr/>
          <a:lstStyle/>
          <a:p>
            <a:fld id="{1F0C9E26-5989-4076-BA19-B13EEE9969D3}" type="slidenum">
              <a:rPr lang="en-IN" smtClean="0"/>
              <a:t>‹#›</a:t>
            </a:fld>
            <a:endParaRPr lang="en-IN"/>
          </a:p>
        </p:txBody>
      </p:sp>
    </p:spTree>
    <p:extLst>
      <p:ext uri="{BB962C8B-B14F-4D97-AF65-F5344CB8AC3E}">
        <p14:creationId xmlns:p14="http://schemas.microsoft.com/office/powerpoint/2010/main" val="186728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15B67-CDA5-4637-BE58-CF3638880C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A21C90-107E-4F0A-B929-A49471743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7249AC-73B8-422D-A5AD-0071D6276B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6C0CBD-4759-4D0E-970C-A1C7FB65652C}" type="datetimeFigureOut">
              <a:rPr lang="en-IN" smtClean="0"/>
              <a:t>11-07-2020</a:t>
            </a:fld>
            <a:endParaRPr lang="en-IN"/>
          </a:p>
        </p:txBody>
      </p:sp>
      <p:sp>
        <p:nvSpPr>
          <p:cNvPr id="5" name="Footer Placeholder 4">
            <a:extLst>
              <a:ext uri="{FF2B5EF4-FFF2-40B4-BE49-F238E27FC236}">
                <a16:creationId xmlns:a16="http://schemas.microsoft.com/office/drawing/2014/main" id="{D41AF9A1-5DE8-4A99-9E9B-67E375E20F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375C36B-F21A-4863-84E1-B40E6A2995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C9E26-5989-4076-BA19-B13EEE9969D3}" type="slidenum">
              <a:rPr lang="en-IN" smtClean="0"/>
              <a:t>‹#›</a:t>
            </a:fld>
            <a:endParaRPr lang="en-IN"/>
          </a:p>
        </p:txBody>
      </p:sp>
    </p:spTree>
    <p:extLst>
      <p:ext uri="{BB962C8B-B14F-4D97-AF65-F5344CB8AC3E}">
        <p14:creationId xmlns:p14="http://schemas.microsoft.com/office/powerpoint/2010/main" val="2028805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rain, nature, water, bird&#10;&#10;Description automatically generated">
            <a:extLst>
              <a:ext uri="{FF2B5EF4-FFF2-40B4-BE49-F238E27FC236}">
                <a16:creationId xmlns:a16="http://schemas.microsoft.com/office/drawing/2014/main" id="{E51CC1D7-E21B-4121-8788-A1A2C26010D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CEABD69D-2269-4039-BB57-4E413E090581}"/>
              </a:ext>
            </a:extLst>
          </p:cNvPr>
          <p:cNvSpPr>
            <a:spLocks noGrp="1"/>
          </p:cNvSpPr>
          <p:nvPr>
            <p:ph type="ctrTitle"/>
          </p:nvPr>
        </p:nvSpPr>
        <p:spPr>
          <a:xfrm>
            <a:off x="477981" y="1122362"/>
            <a:ext cx="4023360" cy="2802219"/>
          </a:xfrm>
        </p:spPr>
        <p:txBody>
          <a:bodyPr anchor="b">
            <a:normAutofit/>
          </a:bodyPr>
          <a:lstStyle/>
          <a:p>
            <a:pPr algn="l"/>
            <a:r>
              <a:rPr lang="en-IN" sz="3200">
                <a:solidFill>
                  <a:srgbClr val="FFFFFF"/>
                </a:solidFill>
              </a:rPr>
              <a:t>Machine Learning</a:t>
            </a:r>
          </a:p>
        </p:txBody>
      </p:sp>
      <p:sp>
        <p:nvSpPr>
          <p:cNvPr id="5" name="Subtitle 4">
            <a:extLst>
              <a:ext uri="{FF2B5EF4-FFF2-40B4-BE49-F238E27FC236}">
                <a16:creationId xmlns:a16="http://schemas.microsoft.com/office/drawing/2014/main" id="{C38B06F5-75FB-4A04-8A51-DA36F576B0A4}"/>
              </a:ext>
            </a:extLst>
          </p:cNvPr>
          <p:cNvSpPr>
            <a:spLocks noGrp="1"/>
          </p:cNvSpPr>
          <p:nvPr>
            <p:ph type="subTitle" idx="1"/>
          </p:nvPr>
        </p:nvSpPr>
        <p:spPr>
          <a:xfrm>
            <a:off x="477980" y="3969352"/>
            <a:ext cx="4023359" cy="1208141"/>
          </a:xfrm>
        </p:spPr>
        <p:txBody>
          <a:bodyPr>
            <a:normAutofit/>
          </a:bodyPr>
          <a:lstStyle/>
          <a:p>
            <a:pPr algn="l"/>
            <a:endParaRPr lang="en-IN" sz="1600">
              <a:solidFill>
                <a:srgbClr val="FFFFFF"/>
              </a:solidFill>
            </a:endParaRPr>
          </a:p>
        </p:txBody>
      </p:sp>
    </p:spTree>
    <p:extLst>
      <p:ext uri="{BB962C8B-B14F-4D97-AF65-F5344CB8AC3E}">
        <p14:creationId xmlns:p14="http://schemas.microsoft.com/office/powerpoint/2010/main" val="11081668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F9B3110-3B96-4152-9CC2-E3449B5A5B04}"/>
              </a:ext>
            </a:extLst>
          </p:cNvPr>
          <p:cNvSpPr>
            <a:spLocks noGrp="1"/>
          </p:cNvSpPr>
          <p:nvPr>
            <p:ph type="title"/>
          </p:nvPr>
        </p:nvSpPr>
        <p:spPr>
          <a:xfrm>
            <a:off x="1014141" y="1450655"/>
            <a:ext cx="3932030" cy="3956690"/>
          </a:xfrm>
        </p:spPr>
        <p:txBody>
          <a:bodyPr anchor="ctr">
            <a:normAutofit/>
          </a:bodyPr>
          <a:lstStyle/>
          <a:p>
            <a:r>
              <a:rPr lang="en-US" sz="7400" b="1">
                <a:solidFill>
                  <a:schemeClr val="bg1"/>
                </a:solidFill>
              </a:rPr>
              <a:t>Dropout Best Practices:</a:t>
            </a:r>
            <a:endParaRPr lang="en-IN" sz="74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AB27EE-F142-4661-B25C-838475FD10C0}"/>
              </a:ext>
            </a:extLst>
          </p:cNvPr>
          <p:cNvSpPr>
            <a:spLocks noGrp="1"/>
          </p:cNvSpPr>
          <p:nvPr>
            <p:ph idx="1"/>
          </p:nvPr>
        </p:nvSpPr>
        <p:spPr>
          <a:xfrm>
            <a:off x="6096000" y="1108061"/>
            <a:ext cx="5008901" cy="4571972"/>
          </a:xfrm>
        </p:spPr>
        <p:txBody>
          <a:bodyPr anchor="ctr">
            <a:normAutofit/>
          </a:bodyPr>
          <a:lstStyle/>
          <a:p>
            <a:r>
              <a:rPr lang="en-US" sz="1700">
                <a:solidFill>
                  <a:schemeClr val="bg1"/>
                </a:solidFill>
              </a:rPr>
              <a:t>If overfitting happens – which is usual</a:t>
            </a:r>
          </a:p>
          <a:p>
            <a:endParaRPr lang="en-US" sz="1700">
              <a:solidFill>
                <a:schemeClr val="bg1"/>
              </a:solidFill>
            </a:endParaRPr>
          </a:p>
          <a:p>
            <a:r>
              <a:rPr lang="en-US" sz="1700">
                <a:solidFill>
                  <a:schemeClr val="bg1"/>
                </a:solidFill>
              </a:rPr>
              <a:t>Use small dropouts of 20–50%, with 20% recommended for inputs. Too low and you have negligible effects; too high and you underfit.</a:t>
            </a:r>
          </a:p>
          <a:p>
            <a:endParaRPr lang="en-US" sz="1700">
              <a:solidFill>
                <a:schemeClr val="bg1"/>
              </a:solidFill>
            </a:endParaRPr>
          </a:p>
          <a:p>
            <a:r>
              <a:rPr lang="en-US" sz="1700">
                <a:solidFill>
                  <a:schemeClr val="bg1"/>
                </a:solidFill>
              </a:rPr>
              <a:t>Use dropout on the input layer as well as hidden layers. This has been proven to improve deep learning performance.</a:t>
            </a:r>
          </a:p>
          <a:p>
            <a:endParaRPr lang="en-US" sz="1700">
              <a:solidFill>
                <a:schemeClr val="bg1"/>
              </a:solidFill>
            </a:endParaRPr>
          </a:p>
          <a:p>
            <a:r>
              <a:rPr lang="en-US" sz="1700">
                <a:solidFill>
                  <a:schemeClr val="bg1"/>
                </a:solidFill>
              </a:rPr>
              <a:t>Use a larger network. You are likely to get better performance when dropout is used on a larger network, giving the model more of an opportunity to learn independent representations.</a:t>
            </a:r>
          </a:p>
          <a:p>
            <a:endParaRPr lang="en-IN" sz="1700">
              <a:solidFill>
                <a:schemeClr val="bg1"/>
              </a:solidFill>
            </a:endParaRPr>
          </a:p>
        </p:txBody>
      </p:sp>
    </p:spTree>
    <p:extLst>
      <p:ext uri="{BB962C8B-B14F-4D97-AF65-F5344CB8AC3E}">
        <p14:creationId xmlns:p14="http://schemas.microsoft.com/office/powerpoint/2010/main" val="339108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8962814D-1545-4358-A018-38C7CD0E3AF4}"/>
              </a:ext>
            </a:extLst>
          </p:cNvPr>
          <p:cNvSpPr>
            <a:spLocks noGrp="1"/>
          </p:cNvSpPr>
          <p:nvPr>
            <p:ph type="title"/>
          </p:nvPr>
        </p:nvSpPr>
        <p:spPr>
          <a:xfrm>
            <a:off x="1014141" y="1450655"/>
            <a:ext cx="3932030" cy="3956690"/>
          </a:xfrm>
        </p:spPr>
        <p:txBody>
          <a:bodyPr anchor="ctr">
            <a:normAutofit/>
          </a:bodyPr>
          <a:lstStyle/>
          <a:p>
            <a:r>
              <a:rPr lang="en-IN" sz="5600">
                <a:solidFill>
                  <a:schemeClr val="bg1"/>
                </a:solidFill>
              </a:rPr>
              <a:t>Optimization</a:t>
            </a:r>
          </a:p>
        </p:txBody>
      </p:sp>
      <p:cxnSp>
        <p:nvCxnSpPr>
          <p:cNvPr id="19" name="Straight Connector 1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E8A6FF-216D-4845-A4B3-37D950D8DC47}"/>
              </a:ext>
            </a:extLst>
          </p:cNvPr>
          <p:cNvSpPr>
            <a:spLocks noGrp="1"/>
          </p:cNvSpPr>
          <p:nvPr>
            <p:ph idx="1"/>
          </p:nvPr>
        </p:nvSpPr>
        <p:spPr>
          <a:xfrm>
            <a:off x="6096000" y="1108061"/>
            <a:ext cx="5008901" cy="4571972"/>
          </a:xfrm>
        </p:spPr>
        <p:txBody>
          <a:bodyPr anchor="ctr">
            <a:normAutofit/>
          </a:bodyPr>
          <a:lstStyle/>
          <a:p>
            <a:r>
              <a:rPr lang="en-US" sz="2000" dirty="0">
                <a:solidFill>
                  <a:schemeClr val="bg1"/>
                </a:solidFill>
              </a:rPr>
              <a:t>Try different optimizers. You may start experiments with Adam; </a:t>
            </a:r>
          </a:p>
          <a:p>
            <a:endParaRPr lang="en-US" sz="2000" dirty="0">
              <a:solidFill>
                <a:schemeClr val="bg1"/>
              </a:solidFill>
            </a:endParaRPr>
          </a:p>
          <a:p>
            <a:r>
              <a:rPr lang="en-US" sz="2000" dirty="0">
                <a:solidFill>
                  <a:schemeClr val="bg1"/>
                </a:solidFill>
              </a:rPr>
              <a:t>Try to set different learning rates for different layers; </a:t>
            </a:r>
          </a:p>
          <a:p>
            <a:endParaRPr lang="en-US" sz="2000" dirty="0">
              <a:solidFill>
                <a:schemeClr val="bg1"/>
              </a:solidFill>
            </a:endParaRPr>
          </a:p>
          <a:p>
            <a:r>
              <a:rPr lang="en-US" sz="2000" dirty="0">
                <a:solidFill>
                  <a:schemeClr val="bg1"/>
                </a:solidFill>
              </a:rPr>
              <a:t>Freeze random layers on each step; </a:t>
            </a:r>
          </a:p>
          <a:p>
            <a:endParaRPr lang="en-US" sz="2000" dirty="0">
              <a:solidFill>
                <a:schemeClr val="bg1"/>
              </a:solidFill>
            </a:endParaRPr>
          </a:p>
          <a:p>
            <a:r>
              <a:rPr lang="en-US" sz="2000" dirty="0">
                <a:solidFill>
                  <a:schemeClr val="bg1"/>
                </a:solidFill>
              </a:rPr>
              <a:t>Start from small batch size and increase it during training;</a:t>
            </a:r>
            <a:endParaRPr lang="en-IN" sz="2000" dirty="0">
              <a:solidFill>
                <a:schemeClr val="bg1"/>
              </a:solidFill>
            </a:endParaRPr>
          </a:p>
        </p:txBody>
      </p:sp>
    </p:spTree>
    <p:extLst>
      <p:ext uri="{BB962C8B-B14F-4D97-AF65-F5344CB8AC3E}">
        <p14:creationId xmlns:p14="http://schemas.microsoft.com/office/powerpoint/2010/main" val="3696767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E483-E200-46F4-AB20-41E100EA37C5}"/>
              </a:ext>
            </a:extLst>
          </p:cNvPr>
          <p:cNvSpPr>
            <a:spLocks noGrp="1"/>
          </p:cNvSpPr>
          <p:nvPr>
            <p:ph type="title"/>
          </p:nvPr>
        </p:nvSpPr>
        <p:spPr/>
        <p:txBody>
          <a:bodyPr/>
          <a:lstStyle/>
          <a:p>
            <a:r>
              <a:rPr lang="en-IN" dirty="0"/>
              <a:t>Normalization techniques</a:t>
            </a:r>
          </a:p>
        </p:txBody>
      </p:sp>
      <p:pic>
        <p:nvPicPr>
          <p:cNvPr id="4" name="Content Placeholder 3">
            <a:extLst>
              <a:ext uri="{FF2B5EF4-FFF2-40B4-BE49-F238E27FC236}">
                <a16:creationId xmlns:a16="http://schemas.microsoft.com/office/drawing/2014/main" id="{78315CA7-82D1-457D-8461-709AB7180547}"/>
              </a:ext>
            </a:extLst>
          </p:cNvPr>
          <p:cNvPicPr>
            <a:picLocks noGrp="1" noChangeAspect="1"/>
          </p:cNvPicPr>
          <p:nvPr>
            <p:ph idx="1"/>
          </p:nvPr>
        </p:nvPicPr>
        <p:blipFill>
          <a:blip r:embed="rId2"/>
          <a:stretch>
            <a:fillRect/>
          </a:stretch>
        </p:blipFill>
        <p:spPr>
          <a:xfrm>
            <a:off x="590745" y="2238376"/>
            <a:ext cx="11010510" cy="3525836"/>
          </a:xfrm>
          <a:prstGeom prst="rect">
            <a:avLst/>
          </a:prstGeom>
        </p:spPr>
      </p:pic>
    </p:spTree>
    <p:extLst>
      <p:ext uri="{BB962C8B-B14F-4D97-AF65-F5344CB8AC3E}">
        <p14:creationId xmlns:p14="http://schemas.microsoft.com/office/powerpoint/2010/main" val="1269710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F9BDC1-6057-47BA-B118-5D18BB5970D7}"/>
              </a:ext>
            </a:extLst>
          </p:cNvPr>
          <p:cNvSpPr>
            <a:spLocks noGrp="1"/>
          </p:cNvSpPr>
          <p:nvPr>
            <p:ph type="title"/>
          </p:nvPr>
        </p:nvSpPr>
        <p:spPr>
          <a:xfrm>
            <a:off x="762000" y="559678"/>
            <a:ext cx="3567915" cy="4952492"/>
          </a:xfrm>
        </p:spPr>
        <p:txBody>
          <a:bodyPr>
            <a:normAutofit/>
          </a:bodyPr>
          <a:lstStyle/>
          <a:p>
            <a:r>
              <a:rPr lang="en-IN">
                <a:solidFill>
                  <a:schemeClr val="bg1"/>
                </a:solidFill>
              </a:rPr>
              <a:t>Best Practices - </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3EEC3DA-4315-4CFA-94AF-59E6FC59F46C}"/>
              </a:ext>
            </a:extLst>
          </p:cNvPr>
          <p:cNvGraphicFramePr>
            <a:graphicFrameLocks noGrp="1"/>
          </p:cNvGraphicFramePr>
          <p:nvPr>
            <p:ph idx="1"/>
            <p:extLst>
              <p:ext uri="{D42A27DB-BD31-4B8C-83A1-F6EECF244321}">
                <p14:modId xmlns:p14="http://schemas.microsoft.com/office/powerpoint/2010/main" val="2279754473"/>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015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8E57CC5-8A16-42BB-B375-B353E1EF022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Questions?</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933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89876-974F-43D1-9403-BDAE54E7A397}"/>
              </a:ext>
            </a:extLst>
          </p:cNvPr>
          <p:cNvSpPr>
            <a:spLocks noGrp="1"/>
          </p:cNvSpPr>
          <p:nvPr>
            <p:ph type="ctrTitle"/>
          </p:nvPr>
        </p:nvSpPr>
        <p:spPr>
          <a:xfrm>
            <a:off x="728663" y="1422400"/>
            <a:ext cx="5367337" cy="2387600"/>
          </a:xfrm>
        </p:spPr>
        <p:txBody>
          <a:bodyPr>
            <a:normAutofit/>
          </a:bodyPr>
          <a:lstStyle/>
          <a:p>
            <a:pPr algn="l"/>
            <a:r>
              <a:rPr lang="en-IN" sz="5000">
                <a:solidFill>
                  <a:schemeClr val="bg1"/>
                </a:solidFill>
              </a:rPr>
              <a:t>Deep Learning Summary</a:t>
            </a:r>
          </a:p>
        </p:txBody>
      </p:sp>
      <p:sp>
        <p:nvSpPr>
          <p:cNvPr id="3" name="Subtitle 2">
            <a:extLst>
              <a:ext uri="{FF2B5EF4-FFF2-40B4-BE49-F238E27FC236}">
                <a16:creationId xmlns:a16="http://schemas.microsoft.com/office/drawing/2014/main" id="{90DDB29A-6D27-43AE-9659-37B9E5237B07}"/>
              </a:ext>
            </a:extLst>
          </p:cNvPr>
          <p:cNvSpPr>
            <a:spLocks noGrp="1"/>
          </p:cNvSpPr>
          <p:nvPr>
            <p:ph type="subTitle" idx="1"/>
          </p:nvPr>
        </p:nvSpPr>
        <p:spPr>
          <a:xfrm>
            <a:off x="728663" y="3902075"/>
            <a:ext cx="5367337" cy="1655762"/>
          </a:xfrm>
        </p:spPr>
        <p:txBody>
          <a:bodyPr>
            <a:normAutofit/>
          </a:bodyPr>
          <a:lstStyle/>
          <a:p>
            <a:pPr algn="l"/>
            <a:r>
              <a:rPr lang="en-IN" sz="2000">
                <a:solidFill>
                  <a:schemeClr val="bg1"/>
                </a:solidFill>
              </a:rPr>
              <a:t>Anshu Pandey</a:t>
            </a:r>
          </a:p>
        </p:txBody>
      </p:sp>
      <p:sp>
        <p:nvSpPr>
          <p:cNvPr id="18" name="Rectangle 17">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254CAB-9075-40A2-B9B0-4956AC97EE5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43"/>
          <a:stretch/>
        </p:blipFill>
        <p:spPr>
          <a:xfrm>
            <a:off x="6583776" y="2030939"/>
            <a:ext cx="4806120" cy="2691465"/>
          </a:xfrm>
          <a:prstGeom prst="rect">
            <a:avLst/>
          </a:prstGeom>
        </p:spPr>
      </p:pic>
    </p:spTree>
    <p:extLst>
      <p:ext uri="{BB962C8B-B14F-4D97-AF65-F5344CB8AC3E}">
        <p14:creationId xmlns:p14="http://schemas.microsoft.com/office/powerpoint/2010/main" val="395478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665B1-072B-410A-96B8-20885174B06E}"/>
              </a:ext>
            </a:extLst>
          </p:cNvPr>
          <p:cNvSpPr>
            <a:spLocks noGrp="1"/>
          </p:cNvSpPr>
          <p:nvPr>
            <p:ph type="title"/>
          </p:nvPr>
        </p:nvSpPr>
        <p:spPr>
          <a:xfrm>
            <a:off x="838200" y="585216"/>
            <a:ext cx="10515600" cy="1325563"/>
          </a:xfrm>
        </p:spPr>
        <p:txBody>
          <a:bodyPr>
            <a:normAutofit/>
          </a:bodyPr>
          <a:lstStyle/>
          <a:p>
            <a:r>
              <a:rPr lang="en-IN">
                <a:solidFill>
                  <a:schemeClr val="bg1"/>
                </a:solidFill>
              </a:rPr>
              <a:t>Deep Learning</a:t>
            </a:r>
          </a:p>
        </p:txBody>
      </p:sp>
      <p:pic>
        <p:nvPicPr>
          <p:cNvPr id="5" name="Content Placeholder 4" descr="A cat sitting in a garden&#10;&#10;Description automatically generated">
            <a:extLst>
              <a:ext uri="{FF2B5EF4-FFF2-40B4-BE49-F238E27FC236}">
                <a16:creationId xmlns:a16="http://schemas.microsoft.com/office/drawing/2014/main" id="{2C3A1936-AF1A-44BD-9FC7-D08EA603AEAC}"/>
              </a:ext>
            </a:extLst>
          </p:cNvPr>
          <p:cNvPicPr>
            <a:picLocks noChangeAspect="1"/>
          </p:cNvPicPr>
          <p:nvPr/>
        </p:nvPicPr>
        <p:blipFill rotWithShape="1">
          <a:blip r:embed="rId2">
            <a:extLst>
              <a:ext uri="{28A0092B-C50C-407E-A947-70E740481C1C}">
                <a14:useLocalDpi xmlns:a14="http://schemas.microsoft.com/office/drawing/2010/main" val="0"/>
              </a:ext>
            </a:extLst>
          </a:blip>
          <a:srcRect r="4159" b="-3"/>
          <a:stretch/>
        </p:blipFill>
        <p:spPr>
          <a:xfrm>
            <a:off x="841248" y="2516777"/>
            <a:ext cx="6236208" cy="3660185"/>
          </a:xfrm>
          <a:prstGeom prst="rect">
            <a:avLst/>
          </a:prstGeom>
        </p:spPr>
      </p:pic>
      <p:sp>
        <p:nvSpPr>
          <p:cNvPr id="16" name="Content Placeholder 8">
            <a:extLst>
              <a:ext uri="{FF2B5EF4-FFF2-40B4-BE49-F238E27FC236}">
                <a16:creationId xmlns:a16="http://schemas.microsoft.com/office/drawing/2014/main" id="{1A9A0C73-7F06-4021-8267-9E82C3669084}"/>
              </a:ext>
            </a:extLst>
          </p:cNvPr>
          <p:cNvSpPr>
            <a:spLocks noGrp="1"/>
          </p:cNvSpPr>
          <p:nvPr>
            <p:ph idx="1"/>
          </p:nvPr>
        </p:nvSpPr>
        <p:spPr>
          <a:xfrm>
            <a:off x="7546848" y="2516777"/>
            <a:ext cx="3803904" cy="3660185"/>
          </a:xfrm>
        </p:spPr>
        <p:txBody>
          <a:bodyPr anchor="ctr">
            <a:normAutofit/>
          </a:bodyPr>
          <a:lstStyle/>
          <a:p>
            <a:endParaRPr lang="en-US" sz="2200"/>
          </a:p>
        </p:txBody>
      </p:sp>
    </p:spTree>
    <p:extLst>
      <p:ext uri="{BB962C8B-B14F-4D97-AF65-F5344CB8AC3E}">
        <p14:creationId xmlns:p14="http://schemas.microsoft.com/office/powerpoint/2010/main" val="64916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5E8D06-DF55-43E7-9CF6-CFA00D2D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A506D8-18BB-4C6F-8AFD-8177E6119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376" y="891540"/>
            <a:ext cx="6100192" cy="507111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78752" y="1054121"/>
            <a:ext cx="5067537" cy="1193856"/>
          </a:xfrm>
        </p:spPr>
        <p:txBody>
          <a:bodyPr>
            <a:normAutofit/>
          </a:bodyPr>
          <a:lstStyle/>
          <a:p>
            <a:r>
              <a:rPr lang="en-GB" sz="4000">
                <a:latin typeface="Myriad Pro" panose="020B0503030403020204" pitchFamily="34" charset="0"/>
              </a:rPr>
              <a:t>Algorithms</a:t>
            </a:r>
          </a:p>
        </p:txBody>
      </p:sp>
      <p:sp>
        <p:nvSpPr>
          <p:cNvPr id="3" name="Content Placeholder 2"/>
          <p:cNvSpPr>
            <a:spLocks noGrp="1"/>
          </p:cNvSpPr>
          <p:nvPr>
            <p:ph idx="1"/>
          </p:nvPr>
        </p:nvSpPr>
        <p:spPr>
          <a:xfrm>
            <a:off x="1078992" y="2408844"/>
            <a:ext cx="5067294" cy="3391224"/>
          </a:xfrm>
        </p:spPr>
        <p:txBody>
          <a:bodyPr>
            <a:normAutofit/>
          </a:bodyPr>
          <a:lstStyle/>
          <a:p>
            <a:r>
              <a:rPr lang="en-GB" sz="1400">
                <a:latin typeface="Myriad Pro" panose="020B0503030403020204" pitchFamily="34" charset="0"/>
              </a:rPr>
              <a:t>The type of problem defines the feature engineering.</a:t>
            </a:r>
          </a:p>
          <a:p>
            <a:r>
              <a:rPr lang="en-GB" sz="1400" b="1">
                <a:latin typeface="Myriad Pro" panose="020B0503030403020204" pitchFamily="34" charset="0"/>
              </a:rPr>
              <a:t>Image classification</a:t>
            </a:r>
            <a:r>
              <a:rPr lang="en-GB" sz="1400">
                <a:latin typeface="Myriad Pro" panose="020B0503030403020204" pitchFamily="34" charset="0"/>
              </a:rPr>
              <a:t>: CNNs (Resnet, VGG, densenet…) </a:t>
            </a:r>
            <a:endParaRPr lang="en-GB" sz="1400" u="sng">
              <a:latin typeface="Myriad Pro" panose="020B0503030403020204" pitchFamily="34" charset="0"/>
            </a:endParaRPr>
          </a:p>
          <a:p>
            <a:r>
              <a:rPr lang="en-GB" sz="1400" b="1">
                <a:latin typeface="Myriad Pro" panose="020B0503030403020204" pitchFamily="34" charset="0"/>
              </a:rPr>
              <a:t>Sound classification</a:t>
            </a:r>
            <a:r>
              <a:rPr lang="en-GB" sz="1400">
                <a:latin typeface="Myriad Pro" panose="020B0503030403020204" pitchFamily="34" charset="0"/>
              </a:rPr>
              <a:t>: CNNs, LSTM</a:t>
            </a:r>
            <a:endParaRPr lang="en-GB" sz="1400" u="sng">
              <a:latin typeface="Myriad Pro" panose="020B0503030403020204" pitchFamily="34" charset="0"/>
            </a:endParaRPr>
          </a:p>
          <a:p>
            <a:r>
              <a:rPr lang="en-GB" sz="1400" b="1">
                <a:latin typeface="Myriad Pro" panose="020B0503030403020204" pitchFamily="34" charset="0"/>
              </a:rPr>
              <a:t>Text classification</a:t>
            </a:r>
            <a:r>
              <a:rPr lang="en-GB" sz="1400">
                <a:latin typeface="Myriad Pro" panose="020B0503030403020204" pitchFamily="34" charset="0"/>
              </a:rPr>
              <a:t>:  GBMs, Linear, DL, Naïve bayes, KNNs</a:t>
            </a:r>
          </a:p>
          <a:p>
            <a:r>
              <a:rPr lang="en-GB" sz="1400" b="1">
                <a:latin typeface="Myriad Pro" panose="020B0503030403020204" pitchFamily="34" charset="0"/>
              </a:rPr>
              <a:t>Time series</a:t>
            </a:r>
            <a:r>
              <a:rPr lang="en-GB" sz="1400">
                <a:latin typeface="Myriad Pro" panose="020B0503030403020204" pitchFamily="34" charset="0"/>
              </a:rPr>
              <a:t>: AR models, ARIMA, Prophet ,linear, GBMs, DL, LSTMs</a:t>
            </a:r>
          </a:p>
          <a:p>
            <a:r>
              <a:rPr lang="en-GB" sz="1400" b="1">
                <a:latin typeface="Myriad Pro" panose="020B0503030403020204" pitchFamily="34" charset="0"/>
              </a:rPr>
              <a:t>Categorical features</a:t>
            </a:r>
            <a:r>
              <a:rPr lang="en-GB" sz="1400">
                <a:latin typeface="Myriad Pro" panose="020B0503030403020204" pitchFamily="34" charset="0"/>
              </a:rPr>
              <a:t>: GBMs, Linear models, DL , LibFM, libFFm</a:t>
            </a:r>
          </a:p>
          <a:p>
            <a:r>
              <a:rPr lang="en-GB" sz="1400" b="1">
                <a:latin typeface="Myriad Pro" panose="020B0503030403020204" pitchFamily="34" charset="0"/>
              </a:rPr>
              <a:t>Numerical</a:t>
            </a:r>
            <a:r>
              <a:rPr lang="en-GB" sz="1400">
                <a:latin typeface="Myriad Pro" panose="020B0503030403020204" pitchFamily="34" charset="0"/>
              </a:rPr>
              <a:t> </a:t>
            </a:r>
            <a:r>
              <a:rPr lang="en-GB" sz="1400" b="1">
                <a:latin typeface="Myriad Pro" panose="020B0503030403020204" pitchFamily="34" charset="0"/>
              </a:rPr>
              <a:t>Features</a:t>
            </a:r>
            <a:r>
              <a:rPr lang="en-GB" sz="1400">
                <a:latin typeface="Myriad Pro" panose="020B0503030403020204" pitchFamily="34" charset="0"/>
              </a:rPr>
              <a:t>: GBMs, Linear models, DL, SVMs</a:t>
            </a:r>
          </a:p>
          <a:p>
            <a:r>
              <a:rPr lang="en-GB" sz="1400" b="1">
                <a:latin typeface="Myriad Pro" panose="020B0503030403020204" pitchFamily="34" charset="0"/>
              </a:rPr>
              <a:t>Interactions</a:t>
            </a:r>
            <a:r>
              <a:rPr lang="en-GB" sz="1400">
                <a:latin typeface="Myriad Pro" panose="020B0503030403020204" pitchFamily="34" charset="0"/>
              </a:rPr>
              <a:t>: GBMs, Linear models, DL </a:t>
            </a:r>
          </a:p>
          <a:p>
            <a:r>
              <a:rPr lang="en-GB" sz="1400" b="1">
                <a:latin typeface="Myriad Pro" panose="020B0503030403020204" pitchFamily="34" charset="0"/>
              </a:rPr>
              <a:t>Recommenders</a:t>
            </a:r>
            <a:r>
              <a:rPr lang="en-GB" sz="1400">
                <a:latin typeface="Myriad Pro" panose="020B0503030403020204" pitchFamily="34" charset="0"/>
              </a:rPr>
              <a:t>: CF, DL, LibFM, LIBFFM, GBMs, KNN </a:t>
            </a:r>
          </a:p>
        </p:txBody>
      </p:sp>
      <p:pic>
        <p:nvPicPr>
          <p:cNvPr id="7" name="Graphic 6" descr="Subtitles">
            <a:extLst>
              <a:ext uri="{FF2B5EF4-FFF2-40B4-BE49-F238E27FC236}">
                <a16:creationId xmlns:a16="http://schemas.microsoft.com/office/drawing/2014/main" id="{CDB75C60-903D-47A4-B5CC-4F7413841B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815" y="1428922"/>
            <a:ext cx="4000156" cy="4000156"/>
          </a:xfrm>
          <a:prstGeom prst="rect">
            <a:avLst/>
          </a:prstGeom>
          <a:effectLst>
            <a:outerShdw blurRad="406400" dist="317500" dir="5400000" sx="89000" sy="89000" rotWithShape="0">
              <a:prstClr val="black">
                <a:alpha val="15000"/>
              </a:prstClr>
            </a:outerShdw>
          </a:effectLst>
        </p:spPr>
      </p:pic>
      <p:sp>
        <p:nvSpPr>
          <p:cNvPr id="11" name="Rectangle 10">
            <a:extLst>
              <a:ext uri="{FF2B5EF4-FFF2-40B4-BE49-F238E27FC236}">
                <a16:creationId xmlns:a16="http://schemas.microsoft.com/office/drawing/2014/main" id="{12901660-DEC7-4592-B17C-F96C79B2A188}"/>
              </a:ext>
            </a:extLst>
          </p:cNvPr>
          <p:cNvSpPr/>
          <p:nvPr/>
        </p:nvSpPr>
        <p:spPr>
          <a:xfrm>
            <a:off x="9204960" y="206905"/>
            <a:ext cx="2728687" cy="1569658"/>
          </a:xfrm>
          <a:prstGeom prst="rect">
            <a:avLst/>
          </a:prstGeom>
          <a:solidFill>
            <a:schemeClr val="accent1">
              <a:lumMod val="60000"/>
              <a:lumOff val="40000"/>
            </a:scheme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377" hangingPunct="0"/>
            <a:r>
              <a:rPr lang="en-GB" sz="3200" dirty="0">
                <a:latin typeface="Myriad Pro" panose="020B0503030403020204" pitchFamily="34" charset="0"/>
              </a:rPr>
              <a:t>Each problem has its own models!</a:t>
            </a:r>
          </a:p>
        </p:txBody>
      </p:sp>
    </p:spTree>
    <p:extLst>
      <p:ext uri="{BB962C8B-B14F-4D97-AF65-F5344CB8AC3E}">
        <p14:creationId xmlns:p14="http://schemas.microsoft.com/office/powerpoint/2010/main" val="116422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D33B6AE1-466B-4BD6-AC19-6CBAFAB5BDB8}"/>
              </a:ext>
            </a:extLst>
          </p:cNvPr>
          <p:cNvSpPr>
            <a:spLocks noGrp="1"/>
          </p:cNvSpPr>
          <p:nvPr>
            <p:ph type="title"/>
          </p:nvPr>
        </p:nvSpPr>
        <p:spPr>
          <a:xfrm>
            <a:off x="838200" y="669925"/>
            <a:ext cx="4508946" cy="1325563"/>
          </a:xfrm>
        </p:spPr>
        <p:txBody>
          <a:bodyPr anchor="b">
            <a:normAutofit/>
          </a:bodyPr>
          <a:lstStyle/>
          <a:p>
            <a:pPr algn="r"/>
            <a:r>
              <a:rPr lang="en-IN">
                <a:solidFill>
                  <a:schemeClr val="bg1"/>
                </a:solidFill>
              </a:rPr>
              <a:t>CNN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79C939-0389-46DB-8C20-5984E66DA248}"/>
              </a:ext>
            </a:extLst>
          </p:cNvPr>
          <p:cNvSpPr>
            <a:spLocks noGrp="1"/>
          </p:cNvSpPr>
          <p:nvPr>
            <p:ph idx="1"/>
          </p:nvPr>
        </p:nvSpPr>
        <p:spPr>
          <a:xfrm>
            <a:off x="1392667" y="2398957"/>
            <a:ext cx="9406666" cy="3526144"/>
          </a:xfrm>
        </p:spPr>
        <p:txBody>
          <a:bodyPr>
            <a:normAutofit/>
          </a:bodyPr>
          <a:lstStyle/>
          <a:p>
            <a:r>
              <a:rPr lang="en-US" sz="2000">
                <a:solidFill>
                  <a:schemeClr val="bg1"/>
                </a:solidFill>
              </a:rPr>
              <a:t>Always start by using smaller filters is to collect as much local information as possible, and then gradually increase the filter width to reduce the generated feature space width to represent more global, high-level and representative information</a:t>
            </a:r>
          </a:p>
          <a:p>
            <a:endParaRPr lang="en-US" sz="2000">
              <a:solidFill>
                <a:schemeClr val="bg1"/>
              </a:solidFill>
            </a:endParaRPr>
          </a:p>
          <a:p>
            <a:r>
              <a:rPr lang="en-US" sz="2000">
                <a:solidFill>
                  <a:schemeClr val="bg1"/>
                </a:solidFill>
              </a:rPr>
              <a:t>Following the principle, the number of channels should be low in the beginning such that it detects low-level features which are combined to form many complex shapes(by increasing the number of channels) which help distinguish between classes.</a:t>
            </a:r>
            <a:endParaRPr lang="en-IN"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151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AB8BFC3-8148-48F1-A393-E0F833C56EE1}"/>
              </a:ext>
            </a:extLst>
          </p:cNvPr>
          <p:cNvSpPr>
            <a:spLocks noGrp="1"/>
          </p:cNvSpPr>
          <p:nvPr>
            <p:ph type="title"/>
          </p:nvPr>
        </p:nvSpPr>
        <p:spPr>
          <a:xfrm>
            <a:off x="838200" y="669925"/>
            <a:ext cx="4508946" cy="1325563"/>
          </a:xfrm>
        </p:spPr>
        <p:txBody>
          <a:bodyPr anchor="b">
            <a:normAutofit/>
          </a:bodyPr>
          <a:lstStyle/>
          <a:p>
            <a:pPr algn="r"/>
            <a:r>
              <a:rPr lang="en-IN">
                <a:solidFill>
                  <a:schemeClr val="bg1"/>
                </a:solidFill>
              </a:rPr>
              <a:t>CNN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81E8DF-CC11-4C29-B9FB-ADEC7A625E15}"/>
              </a:ext>
            </a:extLst>
          </p:cNvPr>
          <p:cNvSpPr>
            <a:spLocks noGrp="1"/>
          </p:cNvSpPr>
          <p:nvPr>
            <p:ph idx="1"/>
          </p:nvPr>
        </p:nvSpPr>
        <p:spPr>
          <a:xfrm>
            <a:off x="1392667" y="2398957"/>
            <a:ext cx="9406666" cy="3526144"/>
          </a:xfrm>
        </p:spPr>
        <p:txBody>
          <a:bodyPr>
            <a:normAutofit/>
          </a:bodyPr>
          <a:lstStyle/>
          <a:p>
            <a:r>
              <a:rPr lang="en-US" sz="2000">
                <a:solidFill>
                  <a:schemeClr val="bg1"/>
                </a:solidFill>
              </a:rPr>
              <a:t>General filter sizes used are 3x3, 5x5 and 7x7 for the convolutional layer for a moderate or small-sized images and for Max-Pooling parameters we use 2x2 or 3x3 filter sizes with a stride of 2. Larger filter sizes and strides may be used to shrink a large image to a moderate size and then go further with the convention stated.</a:t>
            </a:r>
          </a:p>
          <a:p>
            <a:endParaRPr lang="en-US" sz="2000">
              <a:solidFill>
                <a:schemeClr val="bg1"/>
              </a:solidFill>
            </a:endParaRPr>
          </a:p>
          <a:p>
            <a:r>
              <a:rPr lang="en-US" sz="2000">
                <a:solidFill>
                  <a:schemeClr val="bg1"/>
                </a:solidFill>
              </a:rPr>
              <a:t>Keep adding layers until you over-fit. As once we achieved a considerable accuracy in our validation set we can use regularization components like l1/l2 regularization, dropout, batch norm, data augmentation etc. to reduce over-fitting</a:t>
            </a:r>
            <a:endParaRPr lang="en-IN" sz="2000">
              <a:solidFill>
                <a:schemeClr val="bg1"/>
              </a:solidFill>
            </a:endParaRPr>
          </a:p>
        </p:txBody>
      </p:sp>
      <p:sp>
        <p:nvSpPr>
          <p:cNvPr id="16"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376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4170E06-A861-46A0-809E-25D3C8C127AE}"/>
              </a:ext>
            </a:extLst>
          </p:cNvPr>
          <p:cNvSpPr>
            <a:spLocks noGrp="1"/>
          </p:cNvSpPr>
          <p:nvPr>
            <p:ph type="title"/>
          </p:nvPr>
        </p:nvSpPr>
        <p:spPr>
          <a:xfrm>
            <a:off x="838200" y="448721"/>
            <a:ext cx="4707671" cy="1225650"/>
          </a:xfrm>
        </p:spPr>
        <p:txBody>
          <a:bodyPr anchor="b">
            <a:normAutofit/>
          </a:bodyPr>
          <a:lstStyle/>
          <a:p>
            <a:r>
              <a:rPr lang="en-IN" sz="3800">
                <a:solidFill>
                  <a:schemeClr val="bg1"/>
                </a:solidFill>
              </a:rPr>
              <a:t>CNN</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EA8EC51-ED87-40F8-8708-15AD285BD1E3}"/>
              </a:ext>
            </a:extLst>
          </p:cNvPr>
          <p:cNvSpPr>
            <a:spLocks noGrp="1"/>
          </p:cNvSpPr>
          <p:nvPr>
            <p:ph idx="1"/>
          </p:nvPr>
        </p:nvSpPr>
        <p:spPr>
          <a:xfrm>
            <a:off x="897769" y="1909192"/>
            <a:ext cx="4586513" cy="3647710"/>
          </a:xfrm>
        </p:spPr>
        <p:txBody>
          <a:bodyPr>
            <a:normAutofit/>
          </a:bodyPr>
          <a:lstStyle/>
          <a:p>
            <a:r>
              <a:rPr lang="en-US" sz="1700">
                <a:solidFill>
                  <a:schemeClr val="bg1"/>
                </a:solidFill>
              </a:rPr>
              <a:t>Always use classic networks like LeNet, AlexNet, VGG-16, VGG-19 etc. as an inspiration while building the architectures for your models.</a:t>
            </a:r>
          </a:p>
          <a:p>
            <a:endParaRPr lang="en-US" sz="1700">
              <a:solidFill>
                <a:schemeClr val="bg1"/>
              </a:solidFill>
            </a:endParaRPr>
          </a:p>
          <a:p>
            <a:r>
              <a:rPr lang="en-US" sz="1700" b="1">
                <a:solidFill>
                  <a:schemeClr val="bg1"/>
                </a:solidFill>
              </a:rPr>
              <a:t>Don’t touch the first layers:</a:t>
            </a:r>
            <a:r>
              <a:rPr lang="en-US" sz="1700">
                <a:solidFill>
                  <a:schemeClr val="bg1"/>
                </a:solidFill>
              </a:rPr>
              <a:t> The first hidden layers of a neural network tend to capture universal and interpretable features, like shapes, curves, or interactions that are very often relevant across domains. We should often leave these alone, and focus on optimizing the meta² latent level further back. This may mean adding hidden layers so we don’t rush the process!</a:t>
            </a:r>
            <a:endParaRPr lang="en-IN" sz="170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Graphic 6" descr="Social Network">
            <a:extLst>
              <a:ext uri="{FF2B5EF4-FFF2-40B4-BE49-F238E27FC236}">
                <a16:creationId xmlns:a16="http://schemas.microsoft.com/office/drawing/2014/main" id="{B1023DB7-8A22-4313-8223-059DE59405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5453" y="595726"/>
            <a:ext cx="5666547" cy="5666547"/>
          </a:xfrm>
          <a:prstGeom prst="rect">
            <a:avLst/>
          </a:prstGeom>
        </p:spPr>
      </p:pic>
    </p:spTree>
    <p:extLst>
      <p:ext uri="{BB962C8B-B14F-4D97-AF65-F5344CB8AC3E}">
        <p14:creationId xmlns:p14="http://schemas.microsoft.com/office/powerpoint/2010/main" val="420740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5368392-1B1D-482F-98D8-1E3963FFD9D7}"/>
              </a:ext>
            </a:extLst>
          </p:cNvPr>
          <p:cNvSpPr>
            <a:spLocks noGrp="1"/>
          </p:cNvSpPr>
          <p:nvPr>
            <p:ph type="title"/>
          </p:nvPr>
        </p:nvSpPr>
        <p:spPr>
          <a:xfrm>
            <a:off x="1014141" y="1450655"/>
            <a:ext cx="3932030" cy="3956690"/>
          </a:xfrm>
        </p:spPr>
        <p:txBody>
          <a:bodyPr anchor="ctr">
            <a:normAutofit/>
          </a:bodyPr>
          <a:lstStyle/>
          <a:p>
            <a:r>
              <a:rPr lang="en-IN" sz="5600">
                <a:solidFill>
                  <a:schemeClr val="bg1"/>
                </a:solidFill>
              </a:rPr>
              <a:t>High Bias / Underfitting</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74B34B3-520E-4252-A785-AD5B48B04FEA}"/>
              </a:ext>
            </a:extLst>
          </p:cNvPr>
          <p:cNvSpPr>
            <a:spLocks noGrp="1"/>
          </p:cNvSpPr>
          <p:nvPr>
            <p:ph idx="1"/>
          </p:nvPr>
        </p:nvSpPr>
        <p:spPr>
          <a:xfrm>
            <a:off x="6096000" y="1108061"/>
            <a:ext cx="5008901" cy="4571972"/>
          </a:xfrm>
        </p:spPr>
        <p:txBody>
          <a:bodyPr anchor="ctr">
            <a:normAutofit/>
          </a:bodyPr>
          <a:lstStyle/>
          <a:p>
            <a:r>
              <a:rPr lang="en-IN" sz="2000">
                <a:solidFill>
                  <a:schemeClr val="bg1"/>
                </a:solidFill>
              </a:rPr>
              <a:t>Get more features</a:t>
            </a:r>
          </a:p>
          <a:p>
            <a:r>
              <a:rPr lang="en-IN" sz="2000">
                <a:solidFill>
                  <a:schemeClr val="bg1"/>
                </a:solidFill>
              </a:rPr>
              <a:t>Try additional polynomial features</a:t>
            </a:r>
          </a:p>
          <a:p>
            <a:r>
              <a:rPr lang="en-IN" sz="2000">
                <a:solidFill>
                  <a:schemeClr val="bg1"/>
                </a:solidFill>
              </a:rPr>
              <a:t>No need for more observations</a:t>
            </a:r>
          </a:p>
          <a:p>
            <a:r>
              <a:rPr lang="en-IN" sz="2000">
                <a:solidFill>
                  <a:schemeClr val="bg1"/>
                </a:solidFill>
              </a:rPr>
              <a:t>Increase the complexity of model</a:t>
            </a:r>
          </a:p>
          <a:p>
            <a:r>
              <a:rPr lang="en-IN" sz="2000">
                <a:solidFill>
                  <a:schemeClr val="bg1"/>
                </a:solidFill>
              </a:rPr>
              <a:t>In case of NN – increase layers and mostly neurons on each layer</a:t>
            </a:r>
          </a:p>
          <a:p>
            <a:r>
              <a:rPr lang="en-IN" sz="2000">
                <a:solidFill>
                  <a:schemeClr val="bg1"/>
                </a:solidFill>
              </a:rPr>
              <a:t>Try decreasing alpha – coefficient of regularization </a:t>
            </a:r>
          </a:p>
          <a:p>
            <a:endParaRPr lang="en-IN" sz="2000">
              <a:solidFill>
                <a:schemeClr val="bg1"/>
              </a:solidFill>
            </a:endParaRPr>
          </a:p>
        </p:txBody>
      </p:sp>
    </p:spTree>
    <p:extLst>
      <p:ext uri="{BB962C8B-B14F-4D97-AF65-F5344CB8AC3E}">
        <p14:creationId xmlns:p14="http://schemas.microsoft.com/office/powerpoint/2010/main" val="3690913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9EBB4A6-2AF7-4FFD-86E7-9CC84B45D721}"/>
              </a:ext>
            </a:extLst>
          </p:cNvPr>
          <p:cNvSpPr>
            <a:spLocks noGrp="1"/>
          </p:cNvSpPr>
          <p:nvPr>
            <p:ph type="title"/>
          </p:nvPr>
        </p:nvSpPr>
        <p:spPr>
          <a:xfrm>
            <a:off x="1014141" y="1450655"/>
            <a:ext cx="3932030" cy="3956690"/>
          </a:xfrm>
        </p:spPr>
        <p:txBody>
          <a:bodyPr anchor="ctr">
            <a:normAutofit/>
          </a:bodyPr>
          <a:lstStyle/>
          <a:p>
            <a:r>
              <a:rPr lang="en-IN" sz="6800">
                <a:solidFill>
                  <a:schemeClr val="bg1"/>
                </a:solidFill>
              </a:rPr>
              <a:t>High Variance/ Overfitting</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C7BD52-CB52-4D41-8343-437FC62807F3}"/>
              </a:ext>
            </a:extLst>
          </p:cNvPr>
          <p:cNvSpPr>
            <a:spLocks noGrp="1"/>
          </p:cNvSpPr>
          <p:nvPr>
            <p:ph idx="1"/>
          </p:nvPr>
        </p:nvSpPr>
        <p:spPr>
          <a:xfrm>
            <a:off x="6096000" y="1108061"/>
            <a:ext cx="5008901" cy="4571972"/>
          </a:xfrm>
        </p:spPr>
        <p:txBody>
          <a:bodyPr anchor="ctr">
            <a:normAutofit/>
          </a:bodyPr>
          <a:lstStyle/>
          <a:p>
            <a:r>
              <a:rPr lang="en-IN" sz="2000">
                <a:solidFill>
                  <a:schemeClr val="bg1"/>
                </a:solidFill>
              </a:rPr>
              <a:t>Get more data – examples – rows</a:t>
            </a:r>
          </a:p>
          <a:p>
            <a:r>
              <a:rPr lang="en-IN" sz="2000">
                <a:solidFill>
                  <a:schemeClr val="bg1"/>
                </a:solidFill>
              </a:rPr>
              <a:t>Reduce the number of features</a:t>
            </a:r>
          </a:p>
          <a:p>
            <a:r>
              <a:rPr lang="en-IN" sz="2000">
                <a:solidFill>
                  <a:schemeClr val="bg1"/>
                </a:solidFill>
              </a:rPr>
              <a:t>No need for more features</a:t>
            </a:r>
          </a:p>
          <a:p>
            <a:r>
              <a:rPr lang="en-IN" sz="2000">
                <a:solidFill>
                  <a:schemeClr val="bg1"/>
                </a:solidFill>
              </a:rPr>
              <a:t>Try Augmentation</a:t>
            </a:r>
          </a:p>
          <a:p>
            <a:r>
              <a:rPr lang="en-IN" sz="2000">
                <a:solidFill>
                  <a:schemeClr val="bg1"/>
                </a:solidFill>
              </a:rPr>
              <a:t>Decrease complexity of model</a:t>
            </a:r>
          </a:p>
          <a:p>
            <a:r>
              <a:rPr lang="en-IN" sz="2000">
                <a:solidFill>
                  <a:schemeClr val="bg1"/>
                </a:solidFill>
              </a:rPr>
              <a:t>Use Dropout, Normalization and Regularization</a:t>
            </a:r>
          </a:p>
          <a:p>
            <a:r>
              <a:rPr lang="en-IN" sz="2000">
                <a:solidFill>
                  <a:schemeClr val="bg1"/>
                </a:solidFill>
              </a:rPr>
              <a:t>Try increasing alpha – coefficient of regularization</a:t>
            </a:r>
          </a:p>
          <a:p>
            <a:endParaRPr lang="en-IN" sz="2000">
              <a:solidFill>
                <a:schemeClr val="bg1"/>
              </a:solidFill>
            </a:endParaRPr>
          </a:p>
        </p:txBody>
      </p:sp>
    </p:spTree>
    <p:extLst>
      <p:ext uri="{BB962C8B-B14F-4D97-AF65-F5344CB8AC3E}">
        <p14:creationId xmlns:p14="http://schemas.microsoft.com/office/powerpoint/2010/main" val="61826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652</Words>
  <Application>Microsoft Office PowerPoint</Application>
  <PresentationFormat>Widescreen</PresentationFormat>
  <Paragraphs>65</Paragraphs>
  <Slides>14</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Myriad Pro</vt:lpstr>
      <vt:lpstr>Office Theme</vt:lpstr>
      <vt:lpstr>Machine Learning</vt:lpstr>
      <vt:lpstr>Deep Learning Summary</vt:lpstr>
      <vt:lpstr>Deep Learning</vt:lpstr>
      <vt:lpstr>Algorithms</vt:lpstr>
      <vt:lpstr>CNN</vt:lpstr>
      <vt:lpstr>CNN</vt:lpstr>
      <vt:lpstr>CNN</vt:lpstr>
      <vt:lpstr>High Bias / Underfitting</vt:lpstr>
      <vt:lpstr>High Variance/ Overfitting</vt:lpstr>
      <vt:lpstr>Dropout Best Practices:</vt:lpstr>
      <vt:lpstr>Optimization</vt:lpstr>
      <vt:lpstr>Normalization techniques</vt:lpstr>
      <vt:lpstr>Best Practices -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Anshu Pandey</dc:creator>
  <cp:lastModifiedBy>Anshu Pandey</cp:lastModifiedBy>
  <cp:revision>3</cp:revision>
  <dcterms:created xsi:type="dcterms:W3CDTF">2020-05-30T06:51:42Z</dcterms:created>
  <dcterms:modified xsi:type="dcterms:W3CDTF">2020-07-11T07:05:41Z</dcterms:modified>
</cp:coreProperties>
</file>